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4" r:id="rId4"/>
    <p:sldId id="266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48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15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730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72C384B-5E61-436C-ABB9-822944D6C4B1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51688" y="1276351"/>
            <a:ext cx="11448907" cy="4715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4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07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7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43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94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0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79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96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7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3A46-D895-47E9-B600-AB81C96A7809}" type="datetimeFigureOut">
              <a:rPr lang="nl-NL" smtClean="0"/>
              <a:t>10-3-2026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169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740065"/>
              </p:ext>
            </p:extLst>
          </p:nvPr>
        </p:nvGraphicFramePr>
        <p:xfrm>
          <a:off x="1485034" y="1377913"/>
          <a:ext cx="10456490" cy="5269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8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8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750">
                  <a:extLst>
                    <a:ext uri="{9D8B030D-6E8A-4147-A177-3AD203B41FA5}">
                      <a16:colId xmlns:a16="http://schemas.microsoft.com/office/drawing/2014/main" val="1038214916"/>
                    </a:ext>
                  </a:extLst>
                </a:gridCol>
              </a:tblGrid>
              <a:tr h="63614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401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55121307 (</a:t>
                      </a:r>
                      <a:r>
                        <a:rPr lang="nl-NL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phase</a:t>
                      </a:r>
                      <a:r>
                        <a:rPr lang="nl-N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out 17-1-2025)/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4016974</a:t>
                      </a:r>
                      <a:endParaRPr lang="nl-NL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SUMA CAFÉ AUTOTAB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60PC C1.7 X2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Espresso equipment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101100859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54475"/>
                  </a:ext>
                </a:extLst>
              </a:tr>
              <a:tr h="1456433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55121308/4056510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SUMA CAFÉ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 TABL KIT C3.7X1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Milk system  (L’OR SUPRÊME)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 fats can be removed with alkaline cleaners (big pot) and milk particles with acidic cleaners (small pot).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101102051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0444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55116055/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4016975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SUMA CAFÉ  TAB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120PC C2.2 X2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Vending equipment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Phosphate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free cleaning tab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Vending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filter equipment.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100912198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793394"/>
                  </a:ext>
                </a:extLst>
              </a:tr>
              <a:tr h="1090904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55117860/4061314 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  DESCALE TABS C5.2 2X120PCS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  DESCALE TABS C5.2 2X120PCS (L’OR SUPRÊME)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100889705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r="3854"/>
          <a:stretch/>
        </p:blipFill>
        <p:spPr bwMode="auto">
          <a:xfrm>
            <a:off x="11135762" y="2098729"/>
            <a:ext cx="721139" cy="91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777312" y="186107"/>
            <a:ext cx="6853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Overview cleaning / descaling products</a:t>
            </a:r>
            <a:endParaRPr lang="nl-NL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BC2D61-1CCA-4719-B4D7-FFA209CDE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1485" y="3120186"/>
            <a:ext cx="1445416" cy="10790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1AB4AF-A47D-422D-8915-184E3A739D99}"/>
              </a:ext>
            </a:extLst>
          </p:cNvPr>
          <p:cNvSpPr txBox="1"/>
          <p:nvPr/>
        </p:nvSpPr>
        <p:spPr>
          <a:xfrm rot="16200000">
            <a:off x="-989169" y="2833681"/>
            <a:ext cx="3730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Diversey cleaning/descaling products</a:t>
            </a:r>
            <a:endParaRPr lang="nl-NL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858619-7462-42E1-815F-88E1483B7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6170" y="5598320"/>
            <a:ext cx="364549" cy="10356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94654A-C2DC-4987-9D93-D85BAAE1A1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0" t="8163" r="21137" b="18005"/>
          <a:stretch/>
        </p:blipFill>
        <p:spPr>
          <a:xfrm>
            <a:off x="11397077" y="4562667"/>
            <a:ext cx="459824" cy="9284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4DF233-0977-4583-B903-9D83C5B86B5A}"/>
              </a:ext>
            </a:extLst>
          </p:cNvPr>
          <p:cNvSpPr txBox="1"/>
          <p:nvPr/>
        </p:nvSpPr>
        <p:spPr>
          <a:xfrm>
            <a:off x="4452" y="4527"/>
            <a:ext cx="201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Version 10-03-2026</a:t>
            </a:r>
            <a:endParaRPr lang="nl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F0C88-9FA5-BEDD-F027-2CFF55C1F0D4}"/>
              </a:ext>
            </a:extLst>
          </p:cNvPr>
          <p:cNvSpPr txBox="1"/>
          <p:nvPr/>
        </p:nvSpPr>
        <p:spPr>
          <a:xfrm>
            <a:off x="1924753" y="768852"/>
            <a:ext cx="5954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Commodity code to be used for cleaning materials: 34029090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300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617275"/>
              </p:ext>
            </p:extLst>
          </p:nvPr>
        </p:nvGraphicFramePr>
        <p:xfrm>
          <a:off x="1530794" y="121641"/>
          <a:ext cx="10402570" cy="6845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0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1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4474">
                  <a:extLst>
                    <a:ext uri="{9D8B030D-6E8A-4147-A177-3AD203B41FA5}">
                      <a16:colId xmlns:a16="http://schemas.microsoft.com/office/drawing/2014/main" val="2294125345"/>
                    </a:ext>
                  </a:extLst>
                </a:gridCol>
              </a:tblGrid>
              <a:tr h="47973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624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55115084/4061930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TABLETS 100 PCS 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Tablet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daily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cleaning of traditional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automatic Espresso equipment.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Suitable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Schaerer, WMF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Franke.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065221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3370065221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54475"/>
                  </a:ext>
                </a:extLst>
              </a:tr>
              <a:tr h="1616280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55121745/</a:t>
                      </a:r>
                      <a:r>
                        <a:rPr lang="nl-NL" sz="1400" b="0" strike="sng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4061744</a:t>
                      </a:r>
                      <a:endParaRPr lang="nl-NL" sz="1400" strike="sng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Milkpure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powder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Box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4057657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Milkpure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powder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Box (SCS, Schaerer SOUL 10-12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Schaerer Coffee Skye)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 fats can be removed with alkaline cleaners, and milk particles with acidic cleaners. The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Milkpure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powders contains both alkaline and acidic sachets,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optimising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milk system cleaning. The alkaline and acidic cleaners can be differentiated by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colour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075351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3370075351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0355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55128400/</a:t>
                      </a:r>
                      <a:r>
                        <a:rPr lang="nl-NL" sz="1400" dirty="0">
                          <a:highlight>
                            <a:srgbClr val="FFFF00"/>
                          </a:highlight>
                        </a:rPr>
                        <a:t>4008445</a:t>
                      </a:r>
                      <a:endParaRPr lang="de-DE" sz="1400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55001271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4061932</a:t>
                      </a:r>
                      <a:r>
                        <a:rPr lang="de-DE" sz="1400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4071964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MILKPURE 1000 ML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highlight>
                            <a:srgbClr val="FFFF00"/>
                          </a:highlight>
                        </a:rPr>
                        <a:t>SPECIAL CLEANING LIQUID # MILK</a:t>
                      </a:r>
                      <a:endParaRPr lang="en-US" sz="1400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liquid for Milk system Schaerer Coffee Club 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3345340000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071530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3370071530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793394"/>
                  </a:ext>
                </a:extLst>
              </a:tr>
              <a:tr h="1053102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6286700</a:t>
                      </a:r>
                      <a:br>
                        <a:rPr lang="es-E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SCHAERER KAM CLEANER TABL+SP 10PC 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Replacement:55115048/4061930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55026997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CL.TABLET 1X10-PACK BLIST.1.3G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SCHAERER KAM CLEANER TABL+SP 10PC 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 also be used for </a:t>
                      </a:r>
                      <a:r>
                        <a:rPr lang="en-US" sz="1400" b="0" strike="sngStrike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Evoca</a:t>
                      </a: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Z3000 and Z4000 brewer cleaning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(Omni, Kometa)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strike="sng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CL.TABLET 1X10-PACK BLIST.1.3G</a:t>
                      </a:r>
                      <a:br>
                        <a:rPr lang="en-US" sz="1400" b="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1400" strike="sng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062867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3370062867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582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4057641 - TP SCHAERER LIQ SCALE REMOVER 2PC X1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55097081/</a:t>
                      </a:r>
                      <a:r>
                        <a:rPr lang="nl-NL" sz="1400" strike="sng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4061931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LIQUID SCALE REMOVER 4057641</a:t>
                      </a:r>
                      <a:endParaRPr lang="es-E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liquid scale remover Schaerer Coffee Club </a:t>
                      </a:r>
                      <a:b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062869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3370062869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312105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A5AD04E-A2A6-4C7D-8AC1-0DB6C7C01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7739" y="3276419"/>
            <a:ext cx="587808" cy="10416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778644-B346-4697-A74B-1542D0915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1559" y="707238"/>
            <a:ext cx="672585" cy="7176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34940C-4A10-4207-AF19-10DEDB495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3968" y="1847329"/>
            <a:ext cx="770176" cy="12134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D76850-EA3B-408B-9F58-0E5E704D8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937803" y="4517492"/>
            <a:ext cx="859872" cy="1107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1997E5-DCA6-428C-9CA9-C3177287F2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2709" y="6009270"/>
            <a:ext cx="479653" cy="9574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5AA2AF-8F26-4ECB-9778-3C21FB63A6AB}"/>
              </a:ext>
            </a:extLst>
          </p:cNvPr>
          <p:cNvSpPr txBox="1"/>
          <p:nvPr/>
        </p:nvSpPr>
        <p:spPr>
          <a:xfrm rot="16200000">
            <a:off x="-972135" y="2862613"/>
            <a:ext cx="3718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Schaerer cleaning/descaling products</a:t>
            </a:r>
            <a:endParaRPr lang="nl-NL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A36DEA-70FD-3E20-797E-DB66CECA9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61511" y="3337877"/>
            <a:ext cx="655742" cy="118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3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076657"/>
              </p:ext>
            </p:extLst>
          </p:nvPr>
        </p:nvGraphicFramePr>
        <p:xfrm>
          <a:off x="1575159" y="102543"/>
          <a:ext cx="10402570" cy="451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1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4474">
                  <a:extLst>
                    <a:ext uri="{9D8B030D-6E8A-4147-A177-3AD203B41FA5}">
                      <a16:colId xmlns:a16="http://schemas.microsoft.com/office/drawing/2014/main" val="2294125345"/>
                    </a:ext>
                  </a:extLst>
                </a:gridCol>
              </a:tblGrid>
              <a:tr h="47973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260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55118117/4061101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l-NL" sz="1400" dirty="0" err="1">
                          <a:effectLst/>
                        </a:rPr>
                        <a:t>Descaling</a:t>
                      </a:r>
                      <a:r>
                        <a:rPr lang="nl-NL" sz="1400" dirty="0">
                          <a:effectLst/>
                        </a:rPr>
                        <a:t> cartridges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Descaling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cartridges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Schaerer SOUL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SKYE.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079293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3370079293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54475"/>
                  </a:ext>
                </a:extLst>
              </a:tr>
              <a:tr h="131260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55126376/4057312</a:t>
                      </a:r>
                      <a:b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CLEANING BAG PROCARE BLUE 600G</a:t>
                      </a:r>
                      <a:endParaRPr lang="nl-NL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pouch BLUE for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Procare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101044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3370101044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092983"/>
                  </a:ext>
                </a:extLst>
              </a:tr>
              <a:tr h="131260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55126377/4057311</a:t>
                      </a:r>
                      <a:b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CLEANING BAG PROCARE RED 600G</a:t>
                      </a:r>
                      <a:endParaRPr lang="nl-NL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pouch RED for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Procare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101045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3370101045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7903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E5AA2AF-8F26-4ECB-9778-3C21FB63A6AB}"/>
              </a:ext>
            </a:extLst>
          </p:cNvPr>
          <p:cNvSpPr txBox="1"/>
          <p:nvPr/>
        </p:nvSpPr>
        <p:spPr>
          <a:xfrm rot="16200000">
            <a:off x="-972135" y="2862613"/>
            <a:ext cx="3718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Schaerer cleaning/descaling products</a:t>
            </a:r>
            <a:endParaRPr lang="nl-NL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FB9A3C-C424-4580-9DCF-4544F29F8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927" y="694740"/>
            <a:ext cx="1123801" cy="658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75423B-326E-0212-6068-38AC58D18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7204" y="1945617"/>
            <a:ext cx="664356" cy="1060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BD6422-025C-A54A-260E-F76E0A609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7204" y="3342954"/>
            <a:ext cx="617444" cy="10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57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270571"/>
              </p:ext>
            </p:extLst>
          </p:nvPr>
        </p:nvGraphicFramePr>
        <p:xfrm>
          <a:off x="645500" y="249256"/>
          <a:ext cx="10456490" cy="5538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8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9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8710">
                  <a:extLst>
                    <a:ext uri="{9D8B030D-6E8A-4147-A177-3AD203B41FA5}">
                      <a16:colId xmlns:a16="http://schemas.microsoft.com/office/drawing/2014/main" val="1038214916"/>
                    </a:ext>
                  </a:extLst>
                </a:gridCol>
              </a:tblGrid>
              <a:tr h="63614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12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55119528/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4057716</a:t>
                      </a:r>
                      <a:endParaRPr lang="nl-NL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l-NL" sz="14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</a:t>
                      </a: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NW </a:t>
                      </a:r>
                      <a:r>
                        <a:rPr lang="nl-NL" sz="14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Descaler</a:t>
                      </a: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1U ROW 250ml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Descale liquid for </a:t>
                      </a:r>
                      <a:r>
                        <a:rPr lang="en-GB" sz="14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Saeco</a:t>
                      </a:r>
                      <a:r>
                        <a:rPr lang="en-GB" sz="14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4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Evoca</a:t>
                      </a:r>
                      <a:endParaRPr lang="en-GB" sz="14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21002666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854475"/>
                  </a:ext>
                </a:extLst>
              </a:tr>
              <a:tr h="1207363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55126451/4057068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Milk cleaning powder - 6 pb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Sachets for milk cleaning Seaco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21002662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644">
                <a:tc>
                  <a:txBody>
                    <a:bodyPr/>
                    <a:lstStyle/>
                    <a:p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55126450/4057067</a:t>
                      </a:r>
                    </a:p>
                    <a:p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Coffee </a:t>
                      </a:r>
                      <a:r>
                        <a:rPr lang="nl-N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</a:t>
                      </a: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remover tablets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Saeco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21002663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793394"/>
                  </a:ext>
                </a:extLst>
              </a:tr>
              <a:tr h="1090904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81AB4AF-A47D-422D-8915-184E3A739D99}"/>
              </a:ext>
            </a:extLst>
          </p:cNvPr>
          <p:cNvSpPr txBox="1"/>
          <p:nvPr/>
        </p:nvSpPr>
        <p:spPr>
          <a:xfrm rot="16200000">
            <a:off x="-1084076" y="2661213"/>
            <a:ext cx="3459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Evoca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cleaning/descaling products</a:t>
            </a: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bottle of espresso machine&#10;&#10;Description automatically generated with medium confidence">
            <a:extLst>
              <a:ext uri="{FF2B5EF4-FFF2-40B4-BE49-F238E27FC236}">
                <a16:creationId xmlns:a16="http://schemas.microsoft.com/office/drawing/2014/main" id="{3949BB59-ACEC-4A43-99B6-F848CF52C2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615" y="933347"/>
            <a:ext cx="615402" cy="1107361"/>
          </a:xfrm>
          <a:prstGeom prst="rect">
            <a:avLst/>
          </a:prstGeom>
        </p:spPr>
      </p:pic>
      <p:pic>
        <p:nvPicPr>
          <p:cNvPr id="8" name="Picture 7" descr="A picture containing text, brand, general supply, box&#10;&#10;Description automatically generated">
            <a:extLst>
              <a:ext uri="{FF2B5EF4-FFF2-40B4-BE49-F238E27FC236}">
                <a16:creationId xmlns:a16="http://schemas.microsoft.com/office/drawing/2014/main" id="{1DCC8D93-2F87-4E31-8D12-E0F6EFC4E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636" y="2155489"/>
            <a:ext cx="1199516" cy="1079738"/>
          </a:xfrm>
          <a:prstGeom prst="rect">
            <a:avLst/>
          </a:prstGeom>
        </p:spPr>
      </p:pic>
      <p:pic>
        <p:nvPicPr>
          <p:cNvPr id="10" name="Picture 9" descr="SAECO MILK CIRCUIT CLEANING POWDER | epicrally.co.uk">
            <a:extLst>
              <a:ext uri="{FF2B5EF4-FFF2-40B4-BE49-F238E27FC236}">
                <a16:creationId xmlns:a16="http://schemas.microsoft.com/office/drawing/2014/main" id="{F85DE986-9D35-4217-B995-9C5D39F27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636" y="3375940"/>
            <a:ext cx="1199515" cy="1199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4535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1452479C-8CAB-4409-901F-56139766C8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580298"/>
              </p:ext>
            </p:extLst>
          </p:nvPr>
        </p:nvGraphicFramePr>
        <p:xfrm>
          <a:off x="1572347" y="522198"/>
          <a:ext cx="10407217" cy="593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0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3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4109">
                  <a:extLst>
                    <a:ext uri="{9D8B030D-6E8A-4147-A177-3AD203B41FA5}">
                      <a16:colId xmlns:a16="http://schemas.microsoft.com/office/drawing/2014/main" val="1659845975"/>
                    </a:ext>
                  </a:extLst>
                </a:gridCol>
              </a:tblGrid>
              <a:tr h="41053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8978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55121462/4242837</a:t>
                      </a:r>
                      <a:b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CLEANER (4X15 SACHETS OF 15 GR)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CLEANER (4X15 SACHETS OF 15 GR)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7.191.101.212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745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55116892</a:t>
                      </a:r>
                    </a:p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RENEGITE 1 KARTON 10 x 1 KG </a:t>
                      </a:r>
                      <a:endParaRPr lang="nl-NL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sv-SE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RENEGITE 1 KARTON 10 x 1 KG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7.190.102.201</a:t>
                      </a: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2395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55116395/39700</a:t>
                      </a:r>
                    </a:p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RENEGITE DECALC 15X50G X4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nl-N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RENEGITE DECALC 15X50G X4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7.190.101.212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2395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55123901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CAFIZA E16 POT 100PCS A 1,2GR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4061280 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CAFIZA CLEANING TABLETS 100PC X12</a:t>
                      </a:r>
                      <a:endParaRPr lang="pt-BR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CAFIZA E16 POT 100PCS A 1,2GR</a:t>
                      </a:r>
                    </a:p>
                    <a:p>
                      <a:pPr marL="0" indent="0">
                        <a:buFont typeface="Arial"/>
                        <a:buNone/>
                        <a:defRPr/>
                      </a:pP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7.193.101.101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121486"/>
                  </a:ext>
                </a:extLst>
              </a:tr>
              <a:tr h="1082395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55115573/4055137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FDSOT RINZA CLEANING TABLETS 100PC X1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Bravilor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FDSOT RINZA CLEANING TABLETS 100PC X1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Promesso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7.193.301.102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731307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F566A596-E2DD-4CF7-97A7-04C30F16A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673" y="3250954"/>
            <a:ext cx="1028296" cy="999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B18B55-FC9A-460D-94DF-070FCF86D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243" y="2285477"/>
            <a:ext cx="429726" cy="8826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5AB3D6-8AE8-452E-95E4-052A81F40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046" y="1000493"/>
            <a:ext cx="889875" cy="11049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08C792-7178-4446-B0DC-84B5CF62A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5047" y="4369410"/>
            <a:ext cx="794740" cy="9378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8903F4-45A2-41B9-A44C-A910A760130D}"/>
              </a:ext>
            </a:extLst>
          </p:cNvPr>
          <p:cNvSpPr txBox="1"/>
          <p:nvPr/>
        </p:nvSpPr>
        <p:spPr>
          <a:xfrm rot="16200000">
            <a:off x="-952023" y="2859347"/>
            <a:ext cx="365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Bravilor</a:t>
            </a:r>
            <a:r>
              <a:rPr lang="en-GB" b="1" dirty="0"/>
              <a:t> cleaning/descaling products</a:t>
            </a:r>
            <a:endParaRPr lang="nl-NL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3FBAE1-2EDE-419E-BA3B-10E145600B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5046" y="5458695"/>
            <a:ext cx="794741" cy="91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7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F31DB3-8E34-44C5-B261-2DEC1B3CF625}"/>
              </a:ext>
            </a:extLst>
          </p:cNvPr>
          <p:cNvSpPr txBox="1"/>
          <p:nvPr/>
        </p:nvSpPr>
        <p:spPr>
          <a:xfrm rot="16200000">
            <a:off x="-1749385" y="2859347"/>
            <a:ext cx="525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Urnex</a:t>
            </a:r>
            <a:r>
              <a:rPr lang="en-GB" b="1" dirty="0"/>
              <a:t> &amp; Follet &amp; </a:t>
            </a:r>
            <a:r>
              <a:rPr lang="en-GB" b="1" dirty="0" err="1"/>
              <a:t>Cafetto</a:t>
            </a:r>
            <a:r>
              <a:rPr lang="en-GB" b="1" dirty="0"/>
              <a:t> cleaning/descaling products</a:t>
            </a:r>
            <a:endParaRPr lang="nl-NL" b="1" dirty="0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8F6BFBAF-C10B-4B56-A884-040CBF22D1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974377"/>
              </p:ext>
            </p:extLst>
          </p:nvPr>
        </p:nvGraphicFramePr>
        <p:xfrm>
          <a:off x="1628494" y="935494"/>
          <a:ext cx="10407217" cy="5861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0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1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6524">
                  <a:extLst>
                    <a:ext uri="{9D8B030D-6E8A-4147-A177-3AD203B41FA5}">
                      <a16:colId xmlns:a16="http://schemas.microsoft.com/office/drawing/2014/main" val="1659845975"/>
                    </a:ext>
                  </a:extLst>
                </a:gridCol>
              </a:tblGrid>
              <a:tr h="41053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SAP Number and Product name 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Product description 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Tw Cen MT Condensed" panose="020B0606020104020203" pitchFamily="34" charset="0"/>
                          <a:ea typeface="+mn-ea"/>
                          <a:cs typeface="+mn-cs"/>
                        </a:rPr>
                        <a:t>Picture/vendor material number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8978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Expected phase-out from JDE Central Stock: 55060967: Oct 1st 2025. 4025909 : Jan 1st 2026</a:t>
                      </a:r>
                      <a:endParaRPr lang="nl-NL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55060967/4025909 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RINZA M61 CLEANING TABLETS 120PC X1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Urnex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Excellence/NG120/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Sprso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12-M61-UX120-12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978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55125979 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SAFECLEAN PLUS ICE MACHINE CLEANER</a:t>
                      </a:r>
                      <a:b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(Follet)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Cleaner liquid for Follett E7 ICE machine</a:t>
                      </a:r>
                      <a:endParaRPr lang="nl-N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001149962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079163"/>
                  </a:ext>
                </a:extLst>
              </a:tr>
              <a:tr h="1298978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55128297/4009901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CAFETTO MFC RED 4.0 CLEANING TABS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Cafetto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Excellence/NG120/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Sprso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E18643</a:t>
                      </a: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728752"/>
                  </a:ext>
                </a:extLst>
              </a:tr>
              <a:tr h="1298978">
                <a:tc>
                  <a:txBody>
                    <a:bodyPr/>
                    <a:lstStyle/>
                    <a:p>
                      <a:endParaRPr lang="en-US" sz="1600" dirty="0">
                        <a:latin typeface="Tw Cen MT Condensed" panose="020B06060201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1400" b="1" dirty="0">
                          <a:effectLst/>
                        </a:rPr>
                        <a:t>BACK UP IN CASE CAFETTO CAN’T DELIVER</a:t>
                      </a:r>
                      <a:br>
                        <a:rPr lang="nl-NL" sz="1400" dirty="0">
                          <a:effectLst/>
                        </a:rPr>
                      </a:br>
                      <a:r>
                        <a:rPr lang="nl-NL" sz="1400" dirty="0">
                          <a:effectLst/>
                        </a:rPr>
                        <a:t>55128424</a:t>
                      </a:r>
                      <a:br>
                        <a:rPr lang="nl-NL" sz="1400" dirty="0">
                          <a:effectLst/>
                        </a:rPr>
                      </a:br>
                      <a:r>
                        <a:rPr lang="nl-NL" sz="1400" dirty="0">
                          <a:effectLst/>
                        </a:rPr>
                        <a:t>MILK SYSTEM CLEANING TABLETS 120PCS </a:t>
                      </a:r>
                      <a:br>
                        <a:rPr lang="nl-NL" sz="1400" dirty="0">
                          <a:effectLst/>
                        </a:rPr>
                      </a:br>
                      <a:r>
                        <a:rPr lang="nl-NL" sz="1400" dirty="0">
                          <a:effectLst/>
                        </a:rPr>
                        <a:t>(</a:t>
                      </a:r>
                      <a:r>
                        <a:rPr lang="nl-NL" sz="1400" dirty="0" err="1">
                          <a:effectLst/>
                        </a:rPr>
                        <a:t>Lujo</a:t>
                      </a:r>
                      <a:r>
                        <a:rPr lang="nl-NL" sz="1400" dirty="0">
                          <a:effectLst/>
                        </a:rPr>
                        <a:t>)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 tabs for Excellence/NG120/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Sprso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83005 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64956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F8B18C2-5C80-4A9F-A0A9-C9251C119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4316" y="1620564"/>
            <a:ext cx="415733" cy="1226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21E0B8-106B-9FE3-CAAC-3CB473BEF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9380" y="2989584"/>
            <a:ext cx="350669" cy="11566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B3812C-8AFB-C471-5535-11649C152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11" y="4342991"/>
            <a:ext cx="763020" cy="115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934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715</Words>
  <Application>Microsoft Office PowerPoint</Application>
  <PresentationFormat>Widescreen</PresentationFormat>
  <Paragraphs>161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Tw Cen MT Condensed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Overzicht nieuwe producten</dc:title>
  <dc:creator>Heijsteeg, Patrick</dc:creator>
  <cp:lastModifiedBy>Bakker, Bart</cp:lastModifiedBy>
  <cp:revision>169</cp:revision>
  <dcterms:created xsi:type="dcterms:W3CDTF">2016-08-02T11:25:12Z</dcterms:created>
  <dcterms:modified xsi:type="dcterms:W3CDTF">2026-03-10T12:05:29Z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6a3f1-13ee-4193-aae5-4c5d46d7a876_Enabled">
    <vt:lpwstr>True</vt:lpwstr>
  </property>
  <property fmtid="{D5CDD505-2E9C-101B-9397-08002B2CF9AE}" pid="3" name="MSIP_Label_6fd6a3f1-13ee-4193-aae5-4c5d46d7a876_SiteId">
    <vt:lpwstr>22d30701-ec5e-4bdc-ba4f-b9234053b0a9</vt:lpwstr>
  </property>
  <property fmtid="{D5CDD505-2E9C-101B-9397-08002B2CF9AE}" pid="4" name="MSIP_Label_6fd6a3f1-13ee-4193-aae5-4c5d46d7a876_Owner">
    <vt:lpwstr>bart.bakker@jdecoffee.com</vt:lpwstr>
  </property>
  <property fmtid="{D5CDD505-2E9C-101B-9397-08002B2CF9AE}" pid="5" name="MSIP_Label_6fd6a3f1-13ee-4193-aae5-4c5d46d7a876_SetDate">
    <vt:lpwstr>2020-06-16T12:21:45.2089216Z</vt:lpwstr>
  </property>
  <property fmtid="{D5CDD505-2E9C-101B-9397-08002B2CF9AE}" pid="6" name="MSIP_Label_6fd6a3f1-13ee-4193-aae5-4c5d46d7a876_Name">
    <vt:lpwstr>Confidential</vt:lpwstr>
  </property>
  <property fmtid="{D5CDD505-2E9C-101B-9397-08002B2CF9AE}" pid="7" name="MSIP_Label_6fd6a3f1-13ee-4193-aae5-4c5d46d7a876_Application">
    <vt:lpwstr>Microsoft Azure Information Protection</vt:lpwstr>
  </property>
  <property fmtid="{D5CDD505-2E9C-101B-9397-08002B2CF9AE}" pid="8" name="MSIP_Label_6fd6a3f1-13ee-4193-aae5-4c5d46d7a876_Extended_MSFT_Method">
    <vt:lpwstr>Automatic</vt:lpwstr>
  </property>
  <property fmtid="{D5CDD505-2E9C-101B-9397-08002B2CF9AE}" pid="9" name="Sensitivity">
    <vt:lpwstr>Confidential</vt:lpwstr>
  </property>
</Properties>
</file>